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4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88" r:id="rId22"/>
    <p:sldId id="284" r:id="rId23"/>
    <p:sldId id="285" r:id="rId24"/>
    <p:sldId id="286" r:id="rId25"/>
    <p:sldId id="287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scadia Mono Light" panose="020B0609020000020004" pitchFamily="49" charset="0"/>
      <p:regular r:id="rId32"/>
      <p: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Lato Black" panose="020F0502020204030203" pitchFamily="34" charset="0"/>
      <p:bold r:id="rId38"/>
      <p:boldItalic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  <p:embeddedFont>
      <p:font typeface="Wingdings 3" panose="05040102010807070707" pitchFamily="18" charset="2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B842D7-C69B-4B39-AB97-0C43DF147D0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Untitled Section" id="{3E56ABD1-F633-4768-BE2D-8839D5B80668}">
          <p14:sldIdLst>
            <p14:sldId id="271"/>
            <p14:sldId id="272"/>
            <p14:sldId id="275"/>
            <p14:sldId id="276"/>
          </p14:sldIdLst>
        </p14:section>
        <p14:section name="Untitled Section" id="{D396D3F4-18BC-4D04-8975-158A02742617}">
          <p14:sldIdLst>
            <p14:sldId id="277"/>
            <p14:sldId id="288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258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810813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81081358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581081358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81081358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81081358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581081358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6" name="Google Shape;34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78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1799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3974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8800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974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5990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582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083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45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27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093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06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63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80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00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45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7604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2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" y="0"/>
            <a:ext cx="12190800" cy="6856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534838" y="4135743"/>
            <a:ext cx="1117408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mes New Roman"/>
              <a:buNone/>
            </a:pPr>
            <a:r>
              <a:rPr lang="en-IN" sz="3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           		            :  </a:t>
            </a:r>
            <a:r>
              <a:rPr lang="en-IN" sz="3600" b="1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Cars in </a:t>
            </a:r>
            <a:r>
              <a:rPr lang="en-IN" sz="3600" b="1" dirty="0" err="1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ackodrive</a:t>
            </a:r>
            <a:r>
              <a:rPr lang="en-IN" sz="3600" b="1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website</a:t>
            </a:r>
            <a:endParaRPr sz="3600" b="1" i="0" u="none" strike="noStrike" cap="none" dirty="0">
              <a:solidFill>
                <a:srgbClr val="CC41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mes New Roman"/>
              <a:buNone/>
            </a:pPr>
            <a:r>
              <a:rPr lang="en-IN" sz="35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   :             </a:t>
            </a:r>
            <a:r>
              <a:rPr lang="en-IN" sz="3600" b="1" i="0" u="none" strike="noStrike" cap="none" dirty="0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Analysis</a:t>
            </a:r>
            <a:endParaRPr sz="3600" b="1" i="0" u="none" strike="noStrike" cap="none" dirty="0">
              <a:solidFill>
                <a:srgbClr val="CC41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374526" y="497353"/>
            <a:ext cx="503496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entury Gothic"/>
              <a:buNone/>
            </a:pPr>
            <a:r>
              <a:rPr lang="en-IN" sz="32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CLEANING :</a:t>
            </a:r>
            <a:endParaRPr sz="18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1316355" y="1891665"/>
            <a:ext cx="1051500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100"/>
              <a:buFont typeface="Wingdings" panose="05000000000000000000" pitchFamily="2" charset="2"/>
              <a:buChar char="Ø"/>
            </a:pPr>
            <a:r>
              <a:rPr lang="en-IN" sz="31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Identifying Null values.</a:t>
            </a:r>
            <a:endParaRPr lang="en-IN"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100"/>
              <a:buFont typeface="Wingdings" panose="05000000000000000000" pitchFamily="2" charset="2"/>
              <a:buChar char="Ø"/>
            </a:pPr>
            <a:r>
              <a:rPr lang="en-IN" sz="31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Identifying Missing values.</a:t>
            </a:r>
            <a:endParaRPr lang="en-IN"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100"/>
              <a:buFont typeface="Wingdings" panose="05000000000000000000" pitchFamily="2" charset="2"/>
              <a:buChar char="Ø"/>
            </a:pPr>
            <a:r>
              <a:rPr lang="en-IN" sz="31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Removing special symbols.</a:t>
            </a:r>
            <a:endParaRPr lang="en-IN" sz="2100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100"/>
              <a:buFont typeface="Wingdings" panose="05000000000000000000" pitchFamily="2" charset="2"/>
              <a:buChar char="Ø"/>
            </a:pPr>
            <a:r>
              <a:rPr lang="en-IN" sz="31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In place of null values, we imputed mean &amp; median depending on the data.</a:t>
            </a:r>
            <a:endParaRPr lang="en-IN" sz="2100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100"/>
              <a:buFont typeface="Wingdings" panose="05000000000000000000" pitchFamily="2" charset="2"/>
              <a:buChar char="Ø"/>
            </a:pPr>
            <a:r>
              <a:rPr lang="en-IN" sz="31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Treating columns and converting required columns from object to int or float datatype.</a:t>
            </a:r>
            <a:endParaRPr sz="31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/>
        </p:nvSpPr>
        <p:spPr>
          <a:xfrm>
            <a:off x="387457" y="529219"/>
            <a:ext cx="65688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entury Gothic"/>
              <a:buNone/>
            </a:pPr>
            <a:r>
              <a:rPr lang="en-IN" sz="32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CLEANED DATA FRAME:</a:t>
            </a:r>
            <a:endParaRPr sz="32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84F13-3BE1-CD8F-52E2-E9E6CECE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77" y="1244302"/>
            <a:ext cx="9287773" cy="49839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/>
        </p:nvSpPr>
        <p:spPr>
          <a:xfrm>
            <a:off x="479425" y="260350"/>
            <a:ext cx="101857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IN" sz="32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INFO, DUPLICATES, NULL VALUES :</a:t>
            </a:r>
            <a:endParaRPr sz="28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283228" y="1023783"/>
            <a:ext cx="1183950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Ø"/>
            </a:pPr>
            <a:r>
              <a:rPr lang="en-IN" sz="28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We can now observe, that after performing data cleaning on data frame we have no null values in the data now.</a:t>
            </a:r>
            <a:endParaRPr lang="en-IN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Ø"/>
            </a:pPr>
            <a:r>
              <a:rPr lang="en-IN" sz="28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The necessary columns’ conversion from object to int or object to float is likewise finished.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61B91-33AA-C5E0-9143-C8FF1425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99" y="3329796"/>
            <a:ext cx="3871565" cy="28697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>
            <a:off x="1093861" y="589660"/>
            <a:ext cx="9990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entury Gothic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DESCRIBE 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endParaRPr sz="2400" b="1" i="0" u="none" strike="noStrike" cap="none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entury Gothic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lang="en-IN" sz="24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By using, describe function we can know min, max, std percentile ranges of columns containing numerical data.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662F2-582E-6A65-246E-E2F6B320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65" y="2518914"/>
            <a:ext cx="5003322" cy="3611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EE9823-02A0-9FC9-923D-414DFBEF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861" y="2271623"/>
            <a:ext cx="4942096" cy="37812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/>
        </p:nvSpPr>
        <p:spPr>
          <a:xfrm>
            <a:off x="173567" y="66252"/>
            <a:ext cx="95325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en-IN" sz="28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 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endParaRPr sz="24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39B2B-5D0C-7E45-45EC-C4B3EF75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412" y="614226"/>
            <a:ext cx="8640933" cy="3038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AB07E-BCEA-C8C7-BE65-9FF99C82EB65}"/>
              </a:ext>
            </a:extLst>
          </p:cNvPr>
          <p:cNvSpPr txBox="1"/>
          <p:nvPr/>
        </p:nvSpPr>
        <p:spPr>
          <a:xfrm>
            <a:off x="6451601" y="3738471"/>
            <a:ext cx="5867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MULTI - VARIATE:</a:t>
            </a:r>
            <a:endParaRPr lang="en-IN" sz="2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IN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More than two columns we can take</a:t>
            </a:r>
            <a:endParaRPr lang="en-IN"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IN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3.1 Categorical-Numerical-Categorical</a:t>
            </a:r>
            <a:endParaRPr lang="en-IN"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IN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3.2 Categorical-Numerical-Numerical</a:t>
            </a:r>
            <a:endParaRPr lang="en-IN"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IN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3.3 Categorical-Categorical-Categorical</a:t>
            </a:r>
            <a:endParaRPr lang="en-IN"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IN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3.4 Numerical-Numerical-Numerical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EE18B-94A6-1A8A-2819-CEF4EFE9494F}"/>
              </a:ext>
            </a:extLst>
          </p:cNvPr>
          <p:cNvSpPr txBox="1"/>
          <p:nvPr/>
        </p:nvSpPr>
        <p:spPr>
          <a:xfrm>
            <a:off x="309073" y="3874475"/>
            <a:ext cx="40045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it-IT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BI-VARIATE:</a:t>
            </a:r>
            <a:endParaRPr lang="it-IT" sz="2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it-IT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2.1 Categorical-Numerical</a:t>
            </a:r>
            <a:endParaRPr lang="it-IT"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it-IT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2.2 Numerical-Numerical</a:t>
            </a:r>
            <a:endParaRPr lang="it-IT"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it-IT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2.3 Categorical-Categorical</a:t>
            </a:r>
            <a:endParaRPr lang="it-IT"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53019-2FB2-B5B7-F3FF-C7A0B7D51BFC}"/>
              </a:ext>
            </a:extLst>
          </p:cNvPr>
          <p:cNvSpPr txBox="1"/>
          <p:nvPr/>
        </p:nvSpPr>
        <p:spPr>
          <a:xfrm>
            <a:off x="309073" y="1413865"/>
            <a:ext cx="30268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it-IT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UNI-VARIATE:</a:t>
            </a:r>
            <a:endParaRPr lang="it-IT"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it-IT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1.1 Single categorical</a:t>
            </a:r>
            <a:endParaRPr lang="it-IT"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it-IT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1.2 Single numerical</a:t>
            </a:r>
            <a:endParaRPr lang="it-IT" sz="2400" b="0" i="0" u="none" strike="noStrike" cap="none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227427" y="737530"/>
            <a:ext cx="105330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IN" sz="20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From the </a:t>
            </a:r>
            <a:r>
              <a:rPr lang="en-IN" sz="2000" dirty="0">
                <a:latin typeface="Century Gothic"/>
                <a:ea typeface="Century Gothic"/>
                <a:cs typeface="Century Gothic"/>
                <a:sym typeface="Century Gothic"/>
              </a:rPr>
              <a:t>below</a:t>
            </a:r>
            <a:r>
              <a:rPr lang="en-IN" sz="20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count plot, we can observe the top 10 Brands of </a:t>
            </a:r>
            <a:r>
              <a:rPr lang="en-IN" sz="2000" dirty="0">
                <a:latin typeface="Century Gothic"/>
                <a:ea typeface="Century Gothic"/>
                <a:cs typeface="Century Gothic"/>
                <a:sym typeface="Century Gothic"/>
              </a:rPr>
              <a:t>New cars</a:t>
            </a:r>
            <a:r>
              <a:rPr lang="en-IN" sz="20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lang="en-IN" sz="20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0" indent="-342900">
              <a:buSzPct val="100000"/>
              <a:buFont typeface="Wingdings" panose="05000000000000000000" pitchFamily="2" charset="2"/>
              <a:buChar char="Ø"/>
            </a:pPr>
            <a:r>
              <a:rPr lang="en-IN" sz="2400" b="1" dirty="0">
                <a:latin typeface="Century Gothic"/>
                <a:ea typeface="Century Gothic"/>
                <a:cs typeface="Century Gothic"/>
                <a:sym typeface="Century Gothic"/>
              </a:rPr>
              <a:t>Tata</a:t>
            </a:r>
            <a:r>
              <a:rPr lang="en-IN" sz="20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Brand has the highest count and occupied the first place. And it occupied the top most place and </a:t>
            </a:r>
            <a:r>
              <a:rPr lang="en-IN" sz="2000" dirty="0">
                <a:ea typeface="Century Gothic"/>
                <a:cs typeface="Century Gothic"/>
                <a:sym typeface="Century Gothic"/>
              </a:rPr>
              <a:t>Maruti</a:t>
            </a:r>
            <a:r>
              <a:rPr lang="en-IN" sz="20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ranked second top Brand in our data in the market.</a:t>
            </a:r>
            <a:endParaRPr sz="2000" b="0" i="0" u="none" strike="noStrike" cap="none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3EA0B-3A7B-E009-65B8-206DFFB9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8" y="2463669"/>
            <a:ext cx="5192480" cy="3516104"/>
          </a:xfrm>
          <a:prstGeom prst="rect">
            <a:avLst/>
          </a:prstGeom>
        </p:spPr>
      </p:pic>
      <p:sp>
        <p:nvSpPr>
          <p:cNvPr id="7" name="Google Shape;240;p33">
            <a:extLst>
              <a:ext uri="{FF2B5EF4-FFF2-40B4-BE49-F238E27FC236}">
                <a16:creationId xmlns:a16="http://schemas.microsoft.com/office/drawing/2014/main" id="{97B5D958-C191-2BC7-79BE-7402F0FE4592}"/>
              </a:ext>
            </a:extLst>
          </p:cNvPr>
          <p:cNvSpPr txBox="1"/>
          <p:nvPr/>
        </p:nvSpPr>
        <p:spPr>
          <a:xfrm>
            <a:off x="-17253" y="125350"/>
            <a:ext cx="489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entury Gothic"/>
              <a:buNone/>
            </a:pP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BRAND HAVE HIGH COUNT: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D7815-A697-3941-063D-46A656C5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634" y="1844414"/>
            <a:ext cx="5648408" cy="41353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/>
        </p:nvSpPr>
        <p:spPr>
          <a:xfrm>
            <a:off x="0" y="125350"/>
            <a:ext cx="489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entury Gothic"/>
              <a:buNone/>
            </a:pP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</a:t>
            </a:r>
            <a:r>
              <a:rPr lang="en-I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WAS HIGH: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306024" y="491707"/>
            <a:ext cx="11109600" cy="207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19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IN" sz="1900" dirty="0">
                <a:latin typeface="Century Gothic"/>
                <a:ea typeface="Century Gothic"/>
                <a:cs typeface="Century Gothic"/>
                <a:sym typeface="Century Gothic"/>
              </a:rPr>
              <a:t>UV</a:t>
            </a:r>
            <a:r>
              <a:rPr lang="en-IN" sz="19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: The most common </a:t>
            </a:r>
            <a:r>
              <a:rPr lang="en-IN" sz="1900" dirty="0">
                <a:latin typeface="Century Gothic"/>
                <a:ea typeface="Century Gothic"/>
                <a:cs typeface="Century Gothic"/>
                <a:sym typeface="Century Gothic"/>
              </a:rPr>
              <a:t>Models </a:t>
            </a:r>
            <a:r>
              <a:rPr lang="en-IN" sz="19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in the dataset is </a:t>
            </a:r>
            <a:r>
              <a:rPr lang="en-IN" sz="1900" dirty="0">
                <a:latin typeface="Century Gothic"/>
                <a:ea typeface="Century Gothic"/>
                <a:cs typeface="Century Gothic"/>
                <a:sym typeface="Century Gothic"/>
              </a:rPr>
              <a:t>SUV</a:t>
            </a:r>
            <a:r>
              <a:rPr lang="en-IN" sz="19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with a count of </a:t>
            </a:r>
            <a:r>
              <a:rPr lang="en-IN" sz="1900" dirty="0">
                <a:latin typeface="Century Gothic"/>
                <a:ea typeface="Century Gothic"/>
                <a:cs typeface="Century Gothic"/>
                <a:sym typeface="Century Gothic"/>
              </a:rPr>
              <a:t>433</a:t>
            </a:r>
            <a:r>
              <a:rPr lang="en-IN" sz="19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900" dirty="0">
                <a:latin typeface="Century Gothic"/>
              </a:rPr>
              <a:t>SUV stands for Sports Utility Vehicle, a car similar to a minivan or a station wagon, but with a much tougher look and a design suited for off-road driving.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pitchFamily="2" charset="2"/>
              <a:buChar char="Ø"/>
            </a:pPr>
            <a:endParaRPr lang="en-IN" sz="15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pitchFamily="2" charset="2"/>
              <a:buChar char="Ø"/>
            </a:pPr>
            <a:r>
              <a:rPr lang="en-IN" sz="1900" dirty="0">
                <a:latin typeface="Century Gothic"/>
                <a:ea typeface="Century Gothic"/>
                <a:cs typeface="Century Gothic"/>
                <a:sym typeface="Century Gothic"/>
              </a:rPr>
              <a:t>Convertible ,MPV/MUV</a:t>
            </a:r>
            <a:r>
              <a:rPr lang="en-IN" sz="19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 models  have relatively lower counts in the dataset, with </a:t>
            </a:r>
            <a:r>
              <a:rPr lang="en-IN" sz="1900" dirty="0">
                <a:latin typeface="Century Gothic"/>
                <a:ea typeface="Century Gothic"/>
                <a:cs typeface="Century Gothic"/>
                <a:sym typeface="Century Gothic"/>
              </a:rPr>
              <a:t>Convertible</a:t>
            </a:r>
            <a:r>
              <a:rPr lang="en-IN" sz="19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at </a:t>
            </a:r>
            <a:r>
              <a:rPr lang="en-IN" sz="1900" dirty="0">
                <a:latin typeface="Century Gothic"/>
                <a:ea typeface="Century Gothic"/>
                <a:cs typeface="Century Gothic"/>
                <a:sym typeface="Century Gothic"/>
              </a:rPr>
              <a:t>0.46%</a:t>
            </a:r>
            <a:r>
              <a:rPr lang="en-IN" sz="19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, MPV/MUV at </a:t>
            </a:r>
            <a:r>
              <a:rPr lang="en-IN" sz="1900" dirty="0">
                <a:latin typeface="Century Gothic"/>
                <a:ea typeface="Century Gothic"/>
                <a:cs typeface="Century Gothic"/>
                <a:sym typeface="Century Gothic"/>
              </a:rPr>
              <a:t>0.77</a:t>
            </a:r>
            <a:r>
              <a:rPr lang="en-IN" sz="19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%, These could be less commonly used models in New Cars.</a:t>
            </a:r>
            <a:endParaRPr sz="1900" b="0" i="0" u="none" strike="noStrike" cap="none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0F75F-FF7C-BC1D-0754-15A5C8C3D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0" y="3111260"/>
            <a:ext cx="5669878" cy="346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71D7F-1AA7-7662-A79C-82996614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121" y="2622176"/>
            <a:ext cx="4635262" cy="38016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/>
        </p:nvSpPr>
        <p:spPr>
          <a:xfrm>
            <a:off x="857885" y="253365"/>
            <a:ext cx="69660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endParaRPr sz="3200" b="1" i="0" u="none" strike="noStrike" cap="none">
              <a:solidFill>
                <a:srgbClr val="840F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160013" y="87465"/>
            <a:ext cx="83616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entury Gothic"/>
              <a:buNone/>
            </a:pP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</a:t>
            </a:r>
            <a:r>
              <a:rPr lang="en-I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BRAND TYPE</a:t>
            </a: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WAS HIGH</a:t>
            </a:r>
            <a:r>
              <a:rPr lang="en-IN" sz="2000" b="1" i="0" u="none" strike="noStrike" cap="none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800" b="0" i="0" u="none" strike="noStrike" cap="none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460075" y="563592"/>
            <a:ext cx="102711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Su</a:t>
            </a:r>
            <a:r>
              <a:rPr lang="en-IN" dirty="0">
                <a:latin typeface="Century Gothic"/>
                <a:ea typeface="Century Gothic"/>
                <a:cs typeface="Century Gothic"/>
                <a:sym typeface="Century Gothic"/>
              </a:rPr>
              <a:t>zuki</a:t>
            </a: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: The most common </a:t>
            </a:r>
            <a:r>
              <a:rPr lang="en-IN" dirty="0">
                <a:latin typeface="Century Gothic"/>
                <a:ea typeface="Century Gothic"/>
                <a:cs typeface="Century Gothic"/>
                <a:sym typeface="Century Gothic"/>
              </a:rPr>
              <a:t>Brand</a:t>
            </a: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Type in the dataset is </a:t>
            </a:r>
            <a:r>
              <a:rPr lang="en-IN" dirty="0">
                <a:latin typeface="Century Gothic"/>
                <a:ea typeface="Century Gothic"/>
                <a:cs typeface="Century Gothic"/>
                <a:sym typeface="Century Gothic"/>
              </a:rPr>
              <a:t>Suzuki</a:t>
            </a: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, with a count of 102.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IN" dirty="0">
                <a:latin typeface="Century Gothic"/>
                <a:ea typeface="Trebuchet MS"/>
                <a:cs typeface="Trebuchet MS"/>
                <a:sym typeface="Century Gothic"/>
              </a:rPr>
              <a:t>i</a:t>
            </a:r>
            <a:r>
              <a:rPr lang="en-IN" sz="1800" b="0" i="0" u="none" strike="noStrike" cap="none" dirty="0">
                <a:latin typeface="Century Gothic"/>
                <a:ea typeface="Trebuchet MS"/>
                <a:cs typeface="Trebuchet MS"/>
                <a:sym typeface="Century Gothic"/>
              </a:rPr>
              <a:t>20,</a:t>
            </a:r>
            <a:r>
              <a:rPr lang="en-IN" dirty="0">
                <a:latin typeface="Century Gothic"/>
                <a:ea typeface="Trebuchet MS"/>
                <a:cs typeface="Trebuchet MS"/>
                <a:sym typeface="Century Gothic"/>
              </a:rPr>
              <a:t>ZS,Kodiaq,XUV400,Scorpio are the lower Brand types in the Dataset with count of 3 .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2DF05-C09F-F375-1CF3-5DBF4871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3412331"/>
            <a:ext cx="57150" cy="33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0B6C7-06E8-74C9-D5CE-E45A8047F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90" y="1588466"/>
            <a:ext cx="11048070" cy="5158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4B0E-4E2F-2629-B863-9AB4C0B1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99" y="1823049"/>
            <a:ext cx="10632854" cy="46904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/>
        </p:nvSpPr>
        <p:spPr>
          <a:xfrm>
            <a:off x="76200" y="167926"/>
            <a:ext cx="357447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entury Gothic"/>
              <a:buNone/>
            </a:pP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DENSITY OF PRICE (LAKHS) 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76200" y="437074"/>
            <a:ext cx="1149469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The above charts illustrate the density </a:t>
            </a:r>
            <a:r>
              <a:rPr lang="en-IN" dirty="0">
                <a:latin typeface="Century Gothic"/>
                <a:ea typeface="Century Gothic"/>
                <a:cs typeface="Century Gothic"/>
                <a:sym typeface="Century Gothic"/>
              </a:rPr>
              <a:t>Car</a:t>
            </a: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s available from price range of Rs.</a:t>
            </a:r>
            <a:r>
              <a:rPr lang="en-IN" dirty="0">
                <a:latin typeface="Century Gothic"/>
                <a:ea typeface="Century Gothic"/>
                <a:cs typeface="Century Gothic"/>
                <a:sym typeface="Century Gothic"/>
              </a:rPr>
              <a:t>10L to 50L</a:t>
            </a: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IN" dirty="0"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800" b="0" i="0" u="none" strike="noStrike" cap="none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The Histogram with KDE plot describes that majority of Cars are under the price range of Rs.10L to 20 L.</a:t>
            </a:r>
            <a:endParaRPr lang="en-IN" dirty="0"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800" b="0" i="0" u="none" strike="noStrike" cap="none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Box plot identifies the decline in the density of TVs which fall under Rs.10L to </a:t>
            </a:r>
            <a:r>
              <a:rPr lang="en-IN" dirty="0">
                <a:latin typeface="Century Gothic"/>
                <a:ea typeface="Century Gothic"/>
                <a:cs typeface="Century Gothic"/>
                <a:sym typeface="Century Gothic"/>
              </a:rPr>
              <a:t>20L</a:t>
            </a:r>
            <a:r>
              <a:rPr lang="en-IN" sz="18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category.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CE6C2-83C9-A693-D6F9-44465FEB5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77" y="2337438"/>
            <a:ext cx="5275474" cy="4456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D4721-D289-FB0C-E7AB-3F6EA4EB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280" y="2468359"/>
            <a:ext cx="6055743" cy="41482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/>
        </p:nvSpPr>
        <p:spPr>
          <a:xfrm>
            <a:off x="6902757" y="1127186"/>
            <a:ext cx="4945812" cy="317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Grouped-</a:t>
            </a: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bar graph illustrates the 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Minimum, Maximum and Average Price’s</a:t>
            </a: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    of</a:t>
            </a: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different 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Car</a:t>
            </a: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brands available on 		 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IN" sz="1600" b="1" i="0" u="none" strike="noStrike" cap="none" dirty="0" err="1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-IN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cko</a:t>
            </a:r>
            <a:r>
              <a:rPr lang="en-IN" sz="1600" b="1" dirty="0">
                <a:latin typeface="Century Gothic"/>
                <a:ea typeface="Century Gothic"/>
                <a:cs typeface="Century Gothic"/>
                <a:sym typeface="Century Gothic"/>
              </a:rPr>
              <a:t>-Drive</a:t>
            </a: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IN"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From the 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graph </a:t>
            </a: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, it can be seen that </a:t>
            </a:r>
            <a:endParaRPr lang="en-IN"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IN" sz="1600" b="1" dirty="0">
                <a:latin typeface="Century Gothic"/>
                <a:ea typeface="Century Gothic"/>
                <a:cs typeface="Century Gothic"/>
                <a:sym typeface="Century Gothic"/>
              </a:rPr>
              <a:t>MG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IN" sz="1600" b="1" dirty="0">
                <a:latin typeface="Century Gothic"/>
                <a:ea typeface="Century Gothic"/>
                <a:cs typeface="Century Gothic"/>
                <a:sym typeface="Century Gothic"/>
              </a:rPr>
              <a:t>Brand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 have  maximum Price of 49,55 lakhs, Average Price of 23.3 lakhs and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IN" sz="1600" b="1" dirty="0">
                <a:latin typeface="Century Gothic"/>
                <a:ea typeface="Century Gothic"/>
                <a:cs typeface="Century Gothic"/>
                <a:sym typeface="Century Gothic"/>
              </a:rPr>
              <a:t>Maruti Brand 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have lower price with minimum price of 5.07 lakhs</a:t>
            </a: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IN"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600" b="0" i="0" u="none" strike="noStrike" cap="none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406F-347D-268E-20FB-12ACA16AD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3" y="701614"/>
            <a:ext cx="6758144" cy="5960858"/>
          </a:xfrm>
          <a:prstGeom prst="rect">
            <a:avLst/>
          </a:prstGeom>
        </p:spPr>
      </p:pic>
      <p:sp>
        <p:nvSpPr>
          <p:cNvPr id="4" name="Google Shape;272;p37">
            <a:extLst>
              <a:ext uri="{FF2B5EF4-FFF2-40B4-BE49-F238E27FC236}">
                <a16:creationId xmlns:a16="http://schemas.microsoft.com/office/drawing/2014/main" id="{E9196273-CC8B-8FE9-6C73-147DE1F04E98}"/>
              </a:ext>
            </a:extLst>
          </p:cNvPr>
          <p:cNvSpPr txBox="1"/>
          <p:nvPr/>
        </p:nvSpPr>
        <p:spPr>
          <a:xfrm>
            <a:off x="76200" y="167926"/>
            <a:ext cx="675814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entury Gothic"/>
              <a:buNone/>
            </a:pPr>
            <a:r>
              <a:rPr lang="en-I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Brand wise Average, Minimum &amp; Maximum Prices</a:t>
            </a: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/>
        </p:nvSpPr>
        <p:spPr>
          <a:xfrm>
            <a:off x="899800" y="1348575"/>
            <a:ext cx="10792800" cy="420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NAMES</a:t>
            </a:r>
            <a:r>
              <a:rPr lang="en-IN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IN" sz="2400" b="1" dirty="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  <a:sym typeface="Times New Roman"/>
              </a:rPr>
              <a:t>Pavankalyan</a:t>
            </a:r>
            <a:r>
              <a:rPr lang="en-IN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 b="1" dirty="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  <a:sym typeface="Times New Roman"/>
              </a:rPr>
              <a:t>Thatipamula </a:t>
            </a:r>
            <a:r>
              <a:rPr lang="en-IN" sz="2400" b="1" dirty="0">
                <a:solidFill>
                  <a:schemeClr val="dk1"/>
                </a:solidFill>
                <a:latin typeface="Times New Roman" panose="02020603050405020304" pitchFamily="18" charset="0"/>
                <a:ea typeface="Cascadia Mono Light" panose="020B0609020000020004" pitchFamily="49" charset="0"/>
                <a:cs typeface="Times New Roman" panose="02020603050405020304" pitchFamily="18" charset="0"/>
                <a:sym typeface="Century Gothic"/>
              </a:rPr>
              <a:t>(MBA)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IN" sz="2400" b="1" dirty="0">
                <a:solidFill>
                  <a:schemeClr val="dk1"/>
                </a:solidFill>
                <a:latin typeface="Times New Roman" panose="02020603050405020304" pitchFamily="18" charset="0"/>
                <a:ea typeface="Cascadia Mono Light" panose="020B0609020000020004" pitchFamily="49" charset="0"/>
                <a:cs typeface="Times New Roman" panose="02020603050405020304" pitchFamily="18" charset="0"/>
                <a:sym typeface="Century Gothic"/>
              </a:rPr>
              <a:t>		</a:t>
            </a:r>
            <a:r>
              <a:rPr lang="en-IN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DO WE WANT TO LEARN DATA SCIENCE ?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entury Gothic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entury Gothic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lang="en-IN" sz="24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As Data Science is a board career path that is undergoing developments which promises </a:t>
            </a:r>
            <a:r>
              <a:rPr lang="en-IN" sz="2400" b="0" i="0" u="none" strike="noStrike" cap="none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abundant</a:t>
            </a:r>
            <a:r>
              <a:rPr lang="en-IN" sz="24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opportunities in the future.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EXPERIENCE :</a:t>
            </a:r>
            <a:r>
              <a:rPr lang="en-IN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IN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IN" sz="27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Fresher</a:t>
            </a:r>
            <a:endParaRPr sz="17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336451" y="152072"/>
            <a:ext cx="6099463" cy="4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1" i="0" u="none" strike="noStrike" cap="none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US :</a:t>
            </a:r>
            <a:endParaRPr sz="1800" b="1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/>
        </p:nvSpPr>
        <p:spPr>
          <a:xfrm>
            <a:off x="208664" y="541008"/>
            <a:ext cx="6876497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6400" marR="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IN" sz="17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The above bar plot portrays the </a:t>
            </a:r>
            <a:r>
              <a:rPr lang="en-IN" sz="1700" b="1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Fuel-types</a:t>
            </a:r>
            <a:r>
              <a:rPr lang="en-IN" sz="17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 based on their brands.</a:t>
            </a:r>
            <a:endParaRPr lang="en-IN" sz="17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0650" marR="0" lvl="0" algn="l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IN" sz="17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From the above bar graph</a:t>
            </a:r>
            <a:r>
              <a:rPr lang="en-IN" sz="170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</a:p>
          <a:p>
            <a:pPr marL="406400" marR="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IN" sz="1700" b="1" dirty="0">
                <a:latin typeface="Century Gothic"/>
                <a:ea typeface="Century Gothic"/>
                <a:cs typeface="Century Gothic"/>
                <a:sym typeface="Century Gothic"/>
              </a:rPr>
              <a:t>Tata Brand </a:t>
            </a:r>
            <a:r>
              <a:rPr lang="en-IN" sz="1700" dirty="0">
                <a:latin typeface="Century Gothic"/>
                <a:ea typeface="Century Gothic"/>
                <a:cs typeface="Century Gothic"/>
                <a:sym typeface="Century Gothic"/>
              </a:rPr>
              <a:t>have all FUEL-TYPES </a:t>
            </a:r>
            <a:r>
              <a:rPr lang="en-IN" sz="1700" dirty="0" err="1">
                <a:latin typeface="Century Gothic"/>
                <a:ea typeface="Century Gothic"/>
                <a:cs typeface="Century Gothic"/>
                <a:sym typeface="Century Gothic"/>
              </a:rPr>
              <a:t>i.e</a:t>
            </a:r>
            <a:r>
              <a:rPr lang="en-IN" sz="17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IN" sz="1400" dirty="0">
                <a:latin typeface="Century Gothic"/>
                <a:ea typeface="Century Gothic"/>
                <a:cs typeface="Century Gothic"/>
                <a:sym typeface="Century Gothic"/>
              </a:rPr>
              <a:t>CNG,DIESEL,ELECTRIC,PETROL</a:t>
            </a:r>
            <a:endParaRPr lang="en-IN" sz="14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06400" marR="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IN" sz="1600" b="1" dirty="0">
                <a:latin typeface="Century Gothic"/>
                <a:ea typeface="Century Gothic"/>
                <a:cs typeface="Century Gothic"/>
                <a:sym typeface="Century Gothic"/>
              </a:rPr>
              <a:t>Honda, Nissan &amp; Skoda Brands 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have only one FUEL-TYPES </a:t>
            </a:r>
            <a:r>
              <a:rPr lang="en-IN" sz="1600" dirty="0" err="1">
                <a:latin typeface="Century Gothic"/>
                <a:ea typeface="Century Gothic"/>
                <a:cs typeface="Century Gothic"/>
                <a:sym typeface="Century Gothic"/>
              </a:rPr>
              <a:t>i.e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 PETROL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526C7-99A4-660E-287E-80CF684E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4" y="2439247"/>
            <a:ext cx="5525027" cy="4277855"/>
          </a:xfrm>
          <a:prstGeom prst="rect">
            <a:avLst/>
          </a:prstGeom>
        </p:spPr>
      </p:pic>
      <p:sp>
        <p:nvSpPr>
          <p:cNvPr id="11" name="Google Shape;272;p37">
            <a:extLst>
              <a:ext uri="{FF2B5EF4-FFF2-40B4-BE49-F238E27FC236}">
                <a16:creationId xmlns:a16="http://schemas.microsoft.com/office/drawing/2014/main" id="{8281C3F9-ED71-BAAB-88BB-8111CFDDCCEE}"/>
              </a:ext>
            </a:extLst>
          </p:cNvPr>
          <p:cNvSpPr txBox="1"/>
          <p:nvPr/>
        </p:nvSpPr>
        <p:spPr>
          <a:xfrm>
            <a:off x="208664" y="140898"/>
            <a:ext cx="35744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entury Gothic"/>
              <a:buNone/>
            </a:pPr>
            <a:r>
              <a:rPr lang="en-I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Fuel-types</a:t>
            </a: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Brands: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" name="Google Shape;280;p38">
            <a:extLst>
              <a:ext uri="{FF2B5EF4-FFF2-40B4-BE49-F238E27FC236}">
                <a16:creationId xmlns:a16="http://schemas.microsoft.com/office/drawing/2014/main" id="{39EAE73D-A26C-696E-70CA-292E3061E02C}"/>
              </a:ext>
            </a:extLst>
          </p:cNvPr>
          <p:cNvSpPr txBox="1"/>
          <p:nvPr/>
        </p:nvSpPr>
        <p:spPr>
          <a:xfrm>
            <a:off x="6615210" y="4097966"/>
            <a:ext cx="4945812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From Heatmap and Grouped-bar plots :</a:t>
            </a: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IN"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Petrol Cars are most available cars in every Brand</a:t>
            </a:r>
            <a:r>
              <a:rPr lang="en-US" sz="1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Diesel 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Cars second most available cars and n</a:t>
            </a:r>
            <a:r>
              <a:rPr lang="en-US" sz="16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ext 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CNG and Electric cars.</a:t>
            </a:r>
            <a:endParaRPr sz="1600" b="0" i="0" u="none" strike="noStrike" cap="none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22658-7FC4-1885-1887-862900E4F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619" y="-1"/>
            <a:ext cx="5267864" cy="38933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/>
        </p:nvSpPr>
        <p:spPr>
          <a:xfrm>
            <a:off x="208664" y="541008"/>
            <a:ext cx="6876497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6400" marR="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IN" sz="1700" dirty="0">
                <a:latin typeface="Century Gothic"/>
                <a:ea typeface="Century Gothic"/>
                <a:cs typeface="Century Gothic"/>
                <a:sym typeface="Century Gothic"/>
              </a:rPr>
              <a:t>From the </a:t>
            </a:r>
            <a:r>
              <a:rPr lang="en-IN" sz="17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bar plot portrays the </a:t>
            </a:r>
            <a:r>
              <a:rPr lang="en-IN" sz="1700" b="1" dirty="0">
                <a:latin typeface="Century Gothic"/>
                <a:ea typeface="Century Gothic"/>
                <a:cs typeface="Century Gothic"/>
                <a:sym typeface="Century Gothic"/>
              </a:rPr>
              <a:t>Average Prices </a:t>
            </a:r>
            <a:r>
              <a:rPr lang="en-IN" sz="17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  based on their brand and Models.</a:t>
            </a:r>
            <a:endParaRPr lang="en-IN" sz="17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0650" marR="0" lvl="0" algn="l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IN" sz="17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From the above bar graph</a:t>
            </a:r>
            <a:r>
              <a:rPr lang="en-IN" sz="170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</a:p>
          <a:p>
            <a:pPr marL="406400" marR="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IN" sz="1700" b="1" dirty="0">
                <a:latin typeface="Century Gothic"/>
                <a:ea typeface="Century Gothic"/>
                <a:cs typeface="Century Gothic"/>
                <a:sym typeface="Century Gothic"/>
              </a:rPr>
              <a:t>MG SUV </a:t>
            </a:r>
            <a:r>
              <a:rPr lang="en-IN" sz="1700" dirty="0">
                <a:latin typeface="Century Gothic"/>
                <a:ea typeface="Century Gothic"/>
                <a:cs typeface="Century Gothic"/>
                <a:sym typeface="Century Gothic"/>
              </a:rPr>
              <a:t>Model have high average Price, next Skoda SUV </a:t>
            </a:r>
            <a:r>
              <a:rPr lang="en-IN" sz="1700" dirty="0" err="1">
                <a:latin typeface="Century Gothic"/>
                <a:ea typeface="Century Gothic"/>
                <a:cs typeface="Century Gothic"/>
                <a:sym typeface="Century Gothic"/>
              </a:rPr>
              <a:t>Model,Mahindra</a:t>
            </a:r>
            <a:r>
              <a:rPr lang="en-IN" sz="1700" dirty="0">
                <a:latin typeface="Century Gothic"/>
                <a:ea typeface="Century Gothic"/>
                <a:cs typeface="Century Gothic"/>
                <a:sym typeface="Century Gothic"/>
              </a:rPr>
              <a:t> SUV Model</a:t>
            </a:r>
            <a:r>
              <a:rPr lang="en-IN" sz="1700" b="1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IN" sz="1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06400" marR="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IN" sz="1600" b="1" dirty="0">
                <a:latin typeface="Century Gothic"/>
                <a:ea typeface="Century Gothic"/>
                <a:cs typeface="Century Gothic"/>
                <a:sym typeface="Century Gothic"/>
              </a:rPr>
              <a:t>Maruti Hatchback 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r>
              <a:rPr lang="en-IN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is lower Average Price compare to others</a:t>
            </a:r>
            <a:endParaRPr lang="en-IN" sz="1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272;p37">
            <a:extLst>
              <a:ext uri="{FF2B5EF4-FFF2-40B4-BE49-F238E27FC236}">
                <a16:creationId xmlns:a16="http://schemas.microsoft.com/office/drawing/2014/main" id="{8281C3F9-ED71-BAAB-88BB-8111CFDDCCEE}"/>
              </a:ext>
            </a:extLst>
          </p:cNvPr>
          <p:cNvSpPr txBox="1"/>
          <p:nvPr/>
        </p:nvSpPr>
        <p:spPr>
          <a:xfrm>
            <a:off x="208664" y="140898"/>
            <a:ext cx="493267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entury Gothic"/>
              <a:buNone/>
            </a:pPr>
            <a:r>
              <a:rPr lang="en-I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Brand, Model and Average Price </a:t>
            </a:r>
            <a:r>
              <a:rPr lang="en-IN" sz="20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" name="Google Shape;280;p38">
            <a:extLst>
              <a:ext uri="{FF2B5EF4-FFF2-40B4-BE49-F238E27FC236}">
                <a16:creationId xmlns:a16="http://schemas.microsoft.com/office/drawing/2014/main" id="{39EAE73D-A26C-696E-70CA-292E3061E02C}"/>
              </a:ext>
            </a:extLst>
          </p:cNvPr>
          <p:cNvSpPr txBox="1"/>
          <p:nvPr/>
        </p:nvSpPr>
        <p:spPr>
          <a:xfrm>
            <a:off x="7142671" y="4402766"/>
            <a:ext cx="4945812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sz="1600" dirty="0">
                <a:latin typeface="Century Gothic"/>
                <a:ea typeface="Century Gothic"/>
                <a:cs typeface="Century Gothic"/>
                <a:sym typeface="Century Gothic"/>
              </a:rPr>
              <a:t>From Scatterplot and Grouped-bar plots :</a:t>
            </a: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IN"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SUV models have high average price in every Brand and Model</a:t>
            </a:r>
            <a:r>
              <a:rPr lang="en-US" sz="1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</a:t>
            </a:r>
            <a:endParaRPr lang="en-US"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Hatchback Model is lower Average price compare to other models.</a:t>
            </a:r>
            <a:endParaRPr lang="en-US" sz="1600" b="0" i="0" u="none" strike="noStrike" cap="none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69A83-0CCD-25CC-3BD5-3B7CDC4A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77" y="200115"/>
            <a:ext cx="5179606" cy="3683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F9B45-3F35-7964-C792-EEB18094A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2549179"/>
            <a:ext cx="6297284" cy="39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32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4CF1-E70A-95F6-8A85-4066B7290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6050"/>
            <a:ext cx="11637963" cy="5254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PAIR PLOT – BI  VARIENT ANALYSIS :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181EB-BB58-C4CD-BE8D-47F24192C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87" y="783275"/>
            <a:ext cx="9512060" cy="57055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/>
        </p:nvSpPr>
        <p:spPr>
          <a:xfrm>
            <a:off x="898470" y="455383"/>
            <a:ext cx="10134900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From the EDA and Data Visualization the following conclusions can be drawn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1" indent="-342900"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TATA Brand New Cars  has the highest count in market.</a:t>
            </a:r>
          </a:p>
          <a:p>
            <a:pPr marL="800100" lvl="1" indent="-342900"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/>
                <a:cs typeface="Times New Roman"/>
                <a:sym typeface="Century Gothic"/>
              </a:rPr>
              <a:t>SUV: The most common Models  in the dataset is SUV with a count of 433. </a:t>
            </a:r>
            <a:r>
              <a:rPr lang="en-US" sz="2400" dirty="0">
                <a:latin typeface="Times New Roman"/>
                <a:cs typeface="Times New Roman"/>
              </a:rPr>
              <a:t>SUV stands for Sports Utility Vehicle, a car similar to a minivan or a station wagon, but with a much tougher look and a design suited for off-road driving.</a:t>
            </a:r>
          </a:p>
          <a:p>
            <a:pPr marL="800100" lvl="1" indent="-342900"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/>
                <a:cs typeface="Times New Roman"/>
                <a:sym typeface="Century Gothic"/>
              </a:rPr>
              <a:t>SUZUKI: The most common Brand Type in the dataset is Suzuki, with a count of 102.</a:t>
            </a:r>
          </a:p>
          <a:p>
            <a:pPr marL="800100" lvl="1" indent="-342900"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From the above data, it can be seen that </a:t>
            </a:r>
            <a:r>
              <a:rPr lang="en-US" sz="2400" dirty="0">
                <a:latin typeface="Times New Roman"/>
                <a:cs typeface="Times New Roman"/>
                <a:sym typeface="Century Gothic"/>
              </a:rPr>
              <a:t>Cars available from price range of Rs.10L to 50L.</a:t>
            </a:r>
            <a:endParaRPr lang="en-IN" sz="2400" dirty="0">
              <a:latin typeface="Times New Roman"/>
              <a:cs typeface="Times New Roman"/>
              <a:sym typeface="Century Gothic"/>
            </a:endParaRPr>
          </a:p>
          <a:p>
            <a:pPr marL="800100" lvl="1" indent="-342900"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Majority of Cars are under the price range of </a:t>
            </a:r>
            <a:r>
              <a:rPr lang="en-IN" sz="2400" dirty="0">
                <a:latin typeface="Times New Roman"/>
                <a:cs typeface="Times New Roman"/>
                <a:sym typeface="Century Gothic"/>
              </a:rPr>
              <a:t>Rs.10 to 20 (Lakhs).</a:t>
            </a:r>
          </a:p>
          <a:p>
            <a:pPr marL="800100" lvl="1" indent="-342900"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/>
                <a:cs typeface="Times New Roman"/>
                <a:sym typeface="Century Gothic"/>
              </a:rPr>
              <a:t>MG Brand have  maximum Price of 49,55 lakhs, Average Price of 23.3 lakhs and TATA Brand have lower price with minimum price of 6 lakhs</a:t>
            </a:r>
          </a:p>
          <a:p>
            <a:pPr marL="800100" lvl="1" indent="-342900"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endParaRPr lang="en-IN" sz="2400" dirty="0">
              <a:latin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/>
        </p:nvSpPr>
        <p:spPr>
          <a:xfrm>
            <a:off x="938999" y="457200"/>
            <a:ext cx="10061509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63550" marR="0" lvl="0" indent="-34290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/>
                <a:cs typeface="Times New Roman"/>
                <a:sym typeface="Times New Roman"/>
              </a:rPr>
              <a:t>TATA CARs has a variety of Fuel-type including low-priced to high priced touching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price of 6lakhs to 28.48 lakhs.</a:t>
            </a:r>
          </a:p>
          <a:p>
            <a:pPr marL="463550" marR="0" lvl="0" indent="-34290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/>
                <a:cs typeface="Times New Roman"/>
                <a:sym typeface="Century Gothic"/>
              </a:rPr>
              <a:t>TATA Brand have all FUEL-TYPES </a:t>
            </a:r>
            <a:r>
              <a:rPr lang="en-IN" sz="2400" dirty="0" err="1">
                <a:latin typeface="Times New Roman"/>
                <a:cs typeface="Times New Roman"/>
                <a:sym typeface="Century Gothic"/>
              </a:rPr>
              <a:t>i.e</a:t>
            </a:r>
            <a:r>
              <a:rPr lang="en-IN" sz="2400" dirty="0">
                <a:latin typeface="Times New Roman"/>
                <a:cs typeface="Times New Roman"/>
                <a:sym typeface="Century Gothic"/>
              </a:rPr>
              <a:t> CNG,DIESEL,ELECTRIC,PETROL whereas,  Honda, Nissan &amp; Skoda Brands have only one FUEL-TYPES </a:t>
            </a:r>
            <a:r>
              <a:rPr lang="en-IN" sz="2400" dirty="0" err="1">
                <a:latin typeface="Times New Roman"/>
                <a:cs typeface="Times New Roman"/>
                <a:sym typeface="Century Gothic"/>
              </a:rPr>
              <a:t>i.e</a:t>
            </a:r>
            <a:r>
              <a:rPr lang="en-IN" sz="2400" dirty="0">
                <a:latin typeface="Times New Roman"/>
                <a:cs typeface="Times New Roman"/>
                <a:sym typeface="Century Gothic"/>
              </a:rPr>
              <a:t> PETROL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more economical Cars brands being Tata, Nissan, Honda, Hyundai,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Toyoto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Maruti and more.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/>
                <a:cs typeface="Times New Roman"/>
                <a:sym typeface="Century Gothic"/>
              </a:rPr>
              <a:t>SUV models have high average price in every Brand and Model. whereas, Hatchback Model is lower Average price compare to other models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endParaRPr lang="en-US" sz="2400" dirty="0">
              <a:latin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52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1578" y="1964761"/>
            <a:ext cx="4465643" cy="283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3107677" y="232757"/>
            <a:ext cx="6266815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IN" sz="32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 STATEMENT :</a:t>
            </a:r>
            <a:endParaRPr sz="1800" b="0" i="0" u="none" strike="noStrike" cap="none" dirty="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62584" y="1101783"/>
            <a:ext cx="117570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2700"/>
              <a:buFont typeface="Wingdings" panose="05000000000000000000" pitchFamily="2" charset="2"/>
              <a:buChar char="Ø"/>
            </a:pPr>
            <a:r>
              <a:rPr lang="en-IN" sz="27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Buy a desirable </a:t>
            </a: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New Car </a:t>
            </a:r>
            <a:r>
              <a:rPr lang="en-IN" sz="27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in affordable price.</a:t>
            </a:r>
            <a:endParaRPr lang="en-IN" sz="1700" b="0" i="0" u="none" strike="noStrike" cap="none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2700"/>
              <a:buFont typeface="Wingdings" panose="05000000000000000000" pitchFamily="2" charset="2"/>
              <a:buChar char="Ø"/>
            </a:pPr>
            <a:endParaRPr lang="en-IN" sz="1700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2700"/>
              <a:buFont typeface="Wingdings" panose="05000000000000000000" pitchFamily="2" charset="2"/>
              <a:buChar char="Ø"/>
            </a:pPr>
            <a:r>
              <a:rPr lang="en-IN" sz="27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Based on </a:t>
            </a: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IN" sz="27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rice,</a:t>
            </a: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 Type, M</a:t>
            </a:r>
            <a:r>
              <a:rPr lang="en-IN" sz="27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odel, Transmission, Engine and </a:t>
            </a: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IN" sz="27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uel type we are going to recommend which  </a:t>
            </a: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en-IN" sz="27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IN" sz="2700" dirty="0">
                <a:latin typeface="Times New Roman"/>
                <a:ea typeface="Times New Roman"/>
                <a:cs typeface="Times New Roman"/>
                <a:sym typeface="Times New Roman"/>
              </a:rPr>
              <a:t>new car </a:t>
            </a:r>
            <a:r>
              <a:rPr lang="en-IN" sz="27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is  best.</a:t>
            </a:r>
            <a:endParaRPr sz="2700" b="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/>
        </p:nvSpPr>
        <p:spPr>
          <a:xfrm>
            <a:off x="4315145" y="1280359"/>
            <a:ext cx="718848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</a:t>
            </a: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lang="en-IN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 flipH="1">
            <a:off x="688367" y="541695"/>
            <a:ext cx="1016114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entury Gothic"/>
              <a:buNone/>
            </a:pPr>
            <a:r>
              <a:rPr lang="en-IN"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  FOLLOWED </a:t>
            </a:r>
            <a:r>
              <a:rPr lang="en-IN" sz="1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400" b="0" i="0" u="none" strike="noStrike" cap="none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3696828" y="1846546"/>
            <a:ext cx="5887200" cy="377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ü"/>
            </a:pPr>
            <a:r>
              <a:rPr lang="en-IN" sz="25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Importing Libraries</a:t>
            </a:r>
            <a:endParaRPr lang="en-IN" sz="1900" dirty="0">
              <a:latin typeface="Trebuchet MS"/>
              <a:ea typeface="Century Gothic"/>
              <a:cs typeface="Century Gothic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ü"/>
            </a:pPr>
            <a:r>
              <a:rPr lang="en-IN" sz="25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Data Collection</a:t>
            </a:r>
            <a:endParaRPr lang="en-IN" sz="1900" dirty="0">
              <a:latin typeface="Trebuchet MS"/>
              <a:ea typeface="Century Gothic"/>
              <a:cs typeface="Century Gothic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ü"/>
            </a:pPr>
            <a:r>
              <a:rPr lang="en-IN" sz="25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Web Scrapping</a:t>
            </a:r>
            <a:endParaRPr lang="en-IN" sz="1900" dirty="0">
              <a:latin typeface="Trebuchet MS"/>
              <a:ea typeface="Century Gothic"/>
              <a:cs typeface="Century Gothic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ü"/>
            </a:pPr>
            <a:r>
              <a:rPr lang="en-IN" sz="25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Data cleaning</a:t>
            </a:r>
            <a:endParaRPr lang="en-IN" sz="1900" dirty="0">
              <a:latin typeface="Trebuchet MS"/>
              <a:ea typeface="Century Gothic"/>
              <a:cs typeface="Century Gothic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ü"/>
            </a:pPr>
            <a:r>
              <a:rPr lang="en-IN" sz="25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Data Analysis</a:t>
            </a:r>
            <a:endParaRPr lang="en-IN" sz="1900" dirty="0">
              <a:latin typeface="Trebuchet MS"/>
              <a:ea typeface="Century Gothic"/>
              <a:cs typeface="Century Gothic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ü"/>
            </a:pPr>
            <a:r>
              <a:rPr lang="en-IN" sz="25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Uni-variate Analysis</a:t>
            </a:r>
            <a:endParaRPr lang="en-IN" sz="1900" dirty="0">
              <a:latin typeface="Trebuchet MS"/>
              <a:ea typeface="Century Gothic"/>
              <a:cs typeface="Century Gothic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ü"/>
            </a:pPr>
            <a:r>
              <a:rPr lang="en-IN" sz="25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Bivariate Analysis</a:t>
            </a:r>
            <a:endParaRPr lang="en-IN" sz="1900" dirty="0">
              <a:latin typeface="Trebuchet MS"/>
              <a:ea typeface="Century Gothic"/>
              <a:cs typeface="Century Gothic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ü"/>
            </a:pPr>
            <a:r>
              <a:rPr lang="en-IN" sz="25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Multi-variate Analysis</a:t>
            </a:r>
            <a:endParaRPr lang="en-IN" sz="1900" dirty="0">
              <a:latin typeface="Trebuchet MS"/>
              <a:ea typeface="Century Gothic"/>
              <a:cs typeface="Century Gothic"/>
              <a:sym typeface="Trebuchet M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ü"/>
            </a:pPr>
            <a:r>
              <a:rPr lang="en-IN" sz="2500" b="0" i="0" u="none" strike="noStrike" cap="none" dirty="0">
                <a:latin typeface="Century Gothic"/>
                <a:ea typeface="Century Gothic"/>
                <a:cs typeface="Century Gothic"/>
                <a:sym typeface="Century Gothic"/>
              </a:rPr>
              <a:t>Observation</a:t>
            </a:r>
            <a:endParaRPr sz="19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</a:pPr>
            <a:endParaRPr sz="14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/>
        </p:nvSpPr>
        <p:spPr>
          <a:xfrm>
            <a:off x="952598" y="623842"/>
            <a:ext cx="28696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entury Gothic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LIBRARIES USED </a:t>
            </a: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2068082" y="1615156"/>
            <a:ext cx="8204100" cy="43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US" sz="24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Data Collection:</a:t>
            </a:r>
            <a:endParaRPr lang="en-US"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US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Requests,</a:t>
            </a:r>
            <a:r>
              <a:rPr lang="en-US" sz="27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Beautiful soup, Pandas, NumPy, 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endParaRPr lang="en-IN" sz="24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Data Cleaning: </a:t>
            </a:r>
            <a:endParaRPr lang="en-IN" sz="2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IN" sz="18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IN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Pandas, RE(Regular Expressions)</a:t>
            </a:r>
            <a:endParaRPr lang="en-IN" sz="24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endParaRPr lang="en-US"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endParaRPr lang="en-IN" sz="24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IN" sz="24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IN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Data Visualization: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</a:t>
            </a:r>
            <a:r>
              <a:rPr lang="en-IN" sz="2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Seaborn, Matplotlib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endParaRPr sz="24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endParaRPr sz="24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561108" y="332509"/>
            <a:ext cx="6068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entury Gothic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228338" y="1570957"/>
            <a:ext cx="115617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en-IN" sz="2400" b="1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:</a:t>
            </a:r>
            <a:r>
              <a:rPr lang="en-IN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3200" b="0" i="0" u="none" strike="noStrike" cap="none" dirty="0">
              <a:solidFill>
                <a:srgbClr val="FFFF00"/>
              </a:solidFill>
              <a:highlight>
                <a:srgbClr val="C0C0C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endParaRPr sz="24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</a:pPr>
            <a:r>
              <a:rPr lang="en-IN" sz="2400" b="1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Scraping</a:t>
            </a:r>
            <a:r>
              <a:rPr lang="en-IN" sz="2400" b="1" i="0" u="none" strike="noStrike" cap="none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link:</a:t>
            </a:r>
            <a:endParaRPr sz="1800" b="0" i="0" u="none" strike="noStrike" cap="none" dirty="0">
              <a:solidFill>
                <a:schemeClr val="accent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lang="en-IN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IN" b="0" i="0" u="sng" strike="noStrike" cap="none" dirty="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https://ackodrive.com/cars/page/1/</a:t>
            </a:r>
            <a:endParaRPr sz="24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D977C-2DA6-5746-7490-1DE0F387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895" y="1570957"/>
            <a:ext cx="2039747" cy="8386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/>
        </p:nvSpPr>
        <p:spPr>
          <a:xfrm>
            <a:off x="441623" y="247650"/>
            <a:ext cx="565437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lang="en-IN" sz="32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VEIW:</a:t>
            </a:r>
            <a:endParaRPr sz="32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3680A-5547-0ED5-EA65-0BC2061D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9" y="832385"/>
            <a:ext cx="10508173" cy="56169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/>
        </p:nvSpPr>
        <p:spPr>
          <a:xfrm>
            <a:off x="615950" y="403225"/>
            <a:ext cx="9903923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IN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FOLLOWED TO COLLECT THE DATA: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200"/>
              <a:buFont typeface="Wingdings" panose="05000000000000000000" pitchFamily="2" charset="2"/>
              <a:buChar char="ü"/>
            </a:pPr>
            <a:r>
              <a:rPr lang="en-IN" sz="32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Find the URL that you want to scrape.</a:t>
            </a:r>
            <a:endParaRPr lang="en-IN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200"/>
              <a:buFont typeface="Wingdings" panose="05000000000000000000" pitchFamily="2" charset="2"/>
              <a:buChar char="ü"/>
            </a:pPr>
            <a:r>
              <a:rPr lang="en-IN" sz="32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Inspecting the Page.</a:t>
            </a:r>
            <a:endParaRPr lang="en-IN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200"/>
              <a:buFont typeface="Wingdings" panose="05000000000000000000" pitchFamily="2" charset="2"/>
              <a:buChar char="ü"/>
            </a:pPr>
            <a:r>
              <a:rPr lang="en-IN" sz="32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Find the data you want to extract.</a:t>
            </a:r>
            <a:endParaRPr lang="en-IN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200"/>
              <a:buFont typeface="Wingdings" panose="05000000000000000000" pitchFamily="2" charset="2"/>
              <a:buChar char="ü"/>
            </a:pPr>
            <a:r>
              <a:rPr lang="en-IN" sz="32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Write the code.</a:t>
            </a:r>
            <a:endParaRPr lang="en-IN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200"/>
              <a:buFont typeface="Wingdings" panose="05000000000000000000" pitchFamily="2" charset="2"/>
              <a:buChar char="ü"/>
            </a:pPr>
            <a:r>
              <a:rPr lang="en-IN" sz="32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Run the code and extract the data.</a:t>
            </a:r>
            <a:endParaRPr lang="en-IN" dirty="0">
              <a:latin typeface="Trebuchet MS"/>
              <a:ea typeface="Times New Roman"/>
              <a:cs typeface="Times New Roman"/>
              <a:sym typeface="Trebuchet M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200"/>
              <a:buFont typeface="Wingdings" panose="05000000000000000000" pitchFamily="2" charset="2"/>
              <a:buChar char="ü"/>
            </a:pPr>
            <a:r>
              <a:rPr lang="en-IN" sz="32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Store the data in the required format. </a:t>
            </a:r>
            <a:endParaRPr sz="1800" b="0" i="0" u="none" strike="noStrike" cap="none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/>
        </p:nvSpPr>
        <p:spPr>
          <a:xfrm>
            <a:off x="193964" y="235528"/>
            <a:ext cx="517877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IN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DATA FRAME :</a:t>
            </a:r>
            <a:r>
              <a:rPr lang="en-IN" sz="3200" b="1" i="0" u="none" strike="noStrike" cap="none" dirty="0">
                <a:solidFill>
                  <a:srgbClr val="840F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71CEA-2C58-9D3B-890D-F828D4F9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918069"/>
            <a:ext cx="11352362" cy="524878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520</TotalTime>
  <Words>1188</Words>
  <Application>Microsoft Office PowerPoint</Application>
  <PresentationFormat>Widescreen</PresentationFormat>
  <Paragraphs>144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Trebuchet MS</vt:lpstr>
      <vt:lpstr>Century Gothic</vt:lpstr>
      <vt:lpstr>Libre Baskerville</vt:lpstr>
      <vt:lpstr>Wingdings</vt:lpstr>
      <vt:lpstr>Times New Roman</vt:lpstr>
      <vt:lpstr>Lato Black</vt:lpstr>
      <vt:lpstr>Wingdings 3</vt:lpstr>
      <vt:lpstr>Cascadia Mono Light</vt:lpstr>
      <vt:lpstr>Calibri</vt:lpstr>
      <vt:lpstr>Arial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 PLOT – BI  VARIENT ANALYSIS 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kalag</dc:creator>
  <cp:lastModifiedBy>Thatipamula Pavankalyan</cp:lastModifiedBy>
  <cp:revision>15</cp:revision>
  <dcterms:modified xsi:type="dcterms:W3CDTF">2023-11-16T19:40:39Z</dcterms:modified>
</cp:coreProperties>
</file>